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7" r:id="rId3"/>
    <p:sldId id="258" r:id="rId4"/>
    <p:sldId id="259" r:id="rId5"/>
    <p:sldId id="260" r:id="rId6"/>
    <p:sldId id="261" r:id="rId7"/>
    <p:sldId id="262" r:id="rId8"/>
    <p:sldId id="264" r:id="rId9"/>
    <p:sldId id="265" r:id="rId10"/>
    <p:sldId id="267" r:id="rId11"/>
    <p:sldId id="268" r:id="rId12"/>
    <p:sldId id="269" r:id="rId13"/>
    <p:sldId id="270" r:id="rId14"/>
    <p:sldId id="271" r:id="rId15"/>
    <p:sldId id="272" r:id="rId16"/>
    <p:sldId id="273" r:id="rId17"/>
    <p:sldId id="274" r:id="rId18"/>
    <p:sldId id="275" r:id="rId19"/>
    <p:sldId id="276" r:id="rId20"/>
    <p:sldId id="277" r:id="rId21"/>
    <p:sldId id="278" r:id="rId22"/>
    <p:sldId id="280" r:id="rId23"/>
    <p:sldId id="281" r:id="rId24"/>
    <p:sldId id="282" r:id="rId25"/>
    <p:sldId id="283" r:id="rId26"/>
    <p:sldId id="284" r:id="rId27"/>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1572919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22.xml"/><Relationship Id="rId3" Type="http://schemas.openxmlformats.org/officeDocument/2006/relationships/image" Target="../media/image6.png"/><Relationship Id="rId7" Type="http://schemas.openxmlformats.org/officeDocument/2006/relationships/slide" Target="../slides/slide10.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f3f500000971b7f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583486893&amp;color=RGB(0,96,96)">
            <a:hlinkClick r:id="rId6" action="ppaction://hlinksldjump"/>
          </p:cNvPr>
          <p:cNvSpPr/>
          <p:nvPr/>
        </p:nvSpPr>
        <p:spPr>
          <a:xfrm>
            <a:off x="6803136" y="196596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集素材</a:t>
            </a:r>
            <a:endParaRPr lang="en-US" sz="2400" dirty="0"/>
          </a:p>
        </p:txBody>
      </p:sp>
      <p:sp>
        <p:nvSpPr>
          <p:cNvPr id="11" name="MasterShapeName?linknodeid=682995078&amp;color=RGB(0,96,96)">
            <a:hlinkClick r:id="rId7" action="ppaction://hlinksldjump"/>
          </p:cNvPr>
          <p:cNvSpPr/>
          <p:nvPr/>
        </p:nvSpPr>
        <p:spPr>
          <a:xfrm>
            <a:off x="6803136" y="33284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2" name="MasterShapeName?linknodeid=af588d8bc&amp;color=RGB(0,96,96)">
            <a:hlinkClick r:id="rId8" action="ppaction://hlinksldjump"/>
          </p:cNvPr>
          <p:cNvSpPr/>
          <p:nvPr/>
        </p:nvSpPr>
        <p:spPr>
          <a:xfrm>
            <a:off x="6803136" y="47000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集素材">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271016"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集素材</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5.xml"/><Relationship Id="rId1" Type="http://schemas.openxmlformats.org/officeDocument/2006/relationships/slideLayout" Target="../slideLayouts/slideLayout9.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22.png"/></Relationships>
</file>

<file path=ppt/slides/_rels/slide1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2.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2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3.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6.png"/></Relationships>
</file>

<file path=ppt/slides/_rels/slide2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C_4_BD#cf82a473b?pid=682995078&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3f0184895?pid=cf82a473b&amp;color=0,55,96&amp;vtp=1&amp;bbb=1"/>
          <p:cNvSpPr/>
          <p:nvPr/>
        </p:nvSpPr>
        <p:spPr>
          <a:xfrm>
            <a:off x="502920" y="2045175"/>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1.landslide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.（用于数字后面表示）多，余</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.台风</a:t>
            </a:r>
            <a:endParaRPr lang="en-US" altLang="zh-CN" sz="1800" dirty="0"/>
          </a:p>
        </p:txBody>
      </p:sp>
      <p:sp>
        <p:nvSpPr>
          <p:cNvPr id="4" name="QB_5_AN.2_1#3f0184895.blank?pid=cf82a473b&amp;color=0,55,96&amp;vpa=1&amp;vtp=1&amp;bbb=1"/>
          <p:cNvSpPr/>
          <p:nvPr/>
        </p:nvSpPr>
        <p:spPr>
          <a:xfrm>
            <a:off x="1791176" y="20146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山崩，滑坡</a:t>
            </a:r>
            <a:endParaRPr lang="en-US" altLang="zh-CN" dirty="0"/>
          </a:p>
        </p:txBody>
      </p:sp>
      <p:sp>
        <p:nvSpPr>
          <p:cNvPr id="6" name="QB_5_AN.4_1#3f0184895.blank?pid=cf82a473b&amp;color=0,55,96&amp;vpa=2&amp;vtp=1&amp;bbb=1"/>
          <p:cNvSpPr/>
          <p:nvPr/>
        </p:nvSpPr>
        <p:spPr>
          <a:xfrm>
            <a:off x="667226" y="2421095"/>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plus</a:t>
            </a:r>
            <a:endParaRPr lang="en-US" altLang="zh-CN" dirty="0"/>
          </a:p>
        </p:txBody>
      </p:sp>
      <p:sp>
        <p:nvSpPr>
          <p:cNvPr id="8" name="QB_5_AN.6_1#3f0184895.blank?pid=cf82a473b&amp;color=0,55,96&amp;vpa=3&amp;vtp=1&amp;bbb=1"/>
          <p:cNvSpPr/>
          <p:nvPr/>
        </p:nvSpPr>
        <p:spPr>
          <a:xfrm>
            <a:off x="654526" y="2819240"/>
            <a:ext cx="915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typhoon</a:t>
            </a:r>
            <a:endParaRPr lang="en-US" altLang="zh-CN" dirty="0"/>
          </a:p>
        </p:txBody>
      </p:sp>
      <p:sp>
        <p:nvSpPr>
          <p:cNvPr id="9" name="QB_5_BD.7_1#dcac9d6c0?sp=1&amp;pid=cf82a473b&amp;color=0,55,96&amp;vtp=1&amp;bbb=1"/>
          <p:cNvSpPr/>
          <p:nvPr/>
        </p:nvSpPr>
        <p:spPr>
          <a:xfrm>
            <a:off x="502920" y="32867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.灾难，</a:t>
            </a:r>
            <a:r>
              <a:rPr lang="en-US" altLang="zh-CN" sz="1800" b="0" i="0">
                <a:solidFill>
                  <a:srgbClr val="003760"/>
                </a:solidFill>
                <a:latin typeface="Times New Roman" pitchFamily="34" charset="0"/>
                <a:ea typeface="微软雅黑" pitchFamily="34" charset="-122"/>
                <a:cs typeface="Times New Roman" pitchFamily="34" charset="-120"/>
              </a:rPr>
              <a:t>灾祸</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.灾难性的</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同</a:t>
            </a:r>
            <a:r>
              <a:rPr lang="en-US" altLang="zh-CN" sz="1800" b="0" i="0">
                <a:solidFill>
                  <a:srgbClr val="003760"/>
                </a:solidFill>
                <a:latin typeface="Times New Roman" pitchFamily="34" charset="0"/>
                <a:ea typeface="微软雅黑" pitchFamily="34" charset="-122"/>
                <a:cs typeface="Times New Roman" pitchFamily="34" charset="-120"/>
              </a:rPr>
              <a:t>义</a:t>
            </a:r>
            <a:r>
              <a:rPr lang="en-US" altLang="zh-CN" sz="1800" b="0" i="0" dirty="0">
                <a:solidFill>
                  <a:srgbClr val="003760"/>
                </a:solidFill>
                <a:latin typeface="Times New Roman" pitchFamily="34" charset="0"/>
                <a:ea typeface="微软雅黑" pitchFamily="34" charset="-122"/>
                <a:cs typeface="Times New Roman" pitchFamily="34" charset="-120"/>
              </a:rPr>
              <a:t>catastrophe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10" name="QB_5_AN.8_1#dcac9d6c0.blank?pid=cf82a473b&amp;color=0,55,96&amp;vpa=4&amp;vtp=1&amp;bbb=1"/>
          <p:cNvSpPr/>
          <p:nvPr/>
        </p:nvSpPr>
        <p:spPr>
          <a:xfrm>
            <a:off x="679926" y="3256280"/>
            <a:ext cx="865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disaster</a:t>
            </a:r>
            <a:endParaRPr lang="en-US" altLang="zh-CN" dirty="0"/>
          </a:p>
        </p:txBody>
      </p:sp>
      <p:sp>
        <p:nvSpPr>
          <p:cNvPr id="11" name="QB_5_AN.9_1#dcac9d6c0.blank?pid=cf82a473b&amp;color=0,55,96&amp;vpa=5&amp;vtp=1&amp;bbb=1"/>
          <p:cNvSpPr/>
          <p:nvPr/>
        </p:nvSpPr>
        <p:spPr>
          <a:xfrm>
            <a:off x="3365976" y="3256280"/>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disastrous</a:t>
            </a:r>
            <a:endParaRPr lang="en-US" altLang="zh-CN" dirty="0"/>
          </a:p>
        </p:txBody>
      </p:sp>
      <p:sp>
        <p:nvSpPr>
          <p:cNvPr id="12" name="QB_5_BD.10_1#6d2bbbdb2?pid=cf82a473b&amp;color=0,55,96&amp;vtp=1&amp;bbb=1"/>
          <p:cNvSpPr/>
          <p:nvPr/>
        </p:nvSpPr>
        <p:spPr>
          <a:xfrm>
            <a:off x="502920" y="410152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.管子</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拓展the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Tube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__________________________</a:t>
            </a:r>
            <a:endParaRPr lang="en-US" altLang="zh-CN" sz="1800" dirty="0"/>
          </a:p>
        </p:txBody>
      </p:sp>
      <p:sp>
        <p:nvSpPr>
          <p:cNvPr id="13" name="QB_5_AN.11_1#6d2bbbdb2.blank?pid=cf82a473b&amp;color=0,55,96&amp;vpa=6&amp;vtp=1&amp;bbb=1"/>
          <p:cNvSpPr/>
          <p:nvPr/>
        </p:nvSpPr>
        <p:spPr>
          <a:xfrm>
            <a:off x="654526" y="4050093"/>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tube</a:t>
            </a:r>
            <a:endParaRPr lang="en-US" altLang="zh-CN" dirty="0"/>
          </a:p>
        </p:txBody>
      </p:sp>
      <p:sp>
        <p:nvSpPr>
          <p:cNvPr id="14" name="QB_5_AN.12_1#6d2bbbdb2.blank?pid=cf82a473b&amp;color=0,55,96&amp;vpa=7&amp;vtp=1&amp;bbb=1"/>
          <p:cNvSpPr/>
          <p:nvPr/>
        </p:nvSpPr>
        <p:spPr>
          <a:xfrm>
            <a:off x="3535712" y="4050093"/>
            <a:ext cx="2909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（伦敦的）地下铁道，地铁</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3">
                                            <p:bg/>
                                          </p:spTgt>
                                        </p:tgtEl>
                                        <p:attrNameLst>
                                          <p:attrName>style.visibility</p:attrName>
                                        </p:attrNameLst>
                                      </p:cBhvr>
                                      <p:to>
                                        <p:strVal val="visible"/>
                                      </p:to>
                                    </p:set>
                                    <p:animEffect transition="in" filter="fade">
                                      <p:cBhvr>
                                        <p:cTn id="47" dur="500"/>
                                        <p:tgtEl>
                                          <p:spTgt spid="13">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3">
                                            <p:txEl>
                                              <p:pRg st="0" end="0"/>
                                            </p:txEl>
                                          </p:spTgt>
                                        </p:tgtEl>
                                        <p:attrNameLst>
                                          <p:attrName>style.visibility</p:attrName>
                                        </p:attrNameLst>
                                      </p:cBhvr>
                                      <p:to>
                                        <p:strVal val="visible"/>
                                      </p:to>
                                    </p:set>
                                    <p:animEffect transition="in" filter="fade">
                                      <p:cBhvr>
                                        <p:cTn id="50" dur="500"/>
                                        <p:tgtEl>
                                          <p:spTgt spid="13">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4">
                                            <p:bg/>
                                          </p:spTgt>
                                        </p:tgtEl>
                                        <p:attrNameLst>
                                          <p:attrName>style.visibility</p:attrName>
                                        </p:attrNameLst>
                                      </p:cBhvr>
                                      <p:to>
                                        <p:strVal val="visible"/>
                                      </p:to>
                                    </p:set>
                                    <p:animEffect transition="in" filter="fade">
                                      <p:cBhvr>
                                        <p:cTn id="55" dur="500"/>
                                        <p:tgtEl>
                                          <p:spTgt spid="14">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4">
                                            <p:txEl>
                                              <p:pRg st="0" end="0"/>
                                            </p:txEl>
                                          </p:spTgt>
                                        </p:tgtEl>
                                        <p:attrNameLst>
                                          <p:attrName>style.visibility</p:attrName>
                                        </p:attrNameLst>
                                      </p:cBhvr>
                                      <p:to>
                                        <p:strVal val="visible"/>
                                      </p:to>
                                    </p:set>
                                    <p:animEffect transition="in" filter="fade">
                                      <p:cBhvr>
                                        <p:cTn id="58" dur="500"/>
                                        <p:tgtEl>
                                          <p:spTgt spid="1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1" grpId="0" build="p" animBg="1"/>
      <p:bldP spid="13" grpId="0" build="p" animBg="1"/>
      <p:bldP spid="14"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B_5_BD.13_1#0fc27e8ed?pid=cf82a473b&amp;color=0,55,96&amp;vtp=1&amp;bt=1&amp;bbb=1"/>
          <p:cNvSpPr/>
          <p:nvPr/>
        </p:nvSpPr>
        <p:spPr>
          <a:xfrm>
            <a:off x="502920" y="1508760"/>
            <a:ext cx="10570464" cy="24466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.（火山）爆发，</a:t>
            </a:r>
            <a:r>
              <a:rPr lang="en-US" altLang="zh-CN" sz="1800" b="0" i="0">
                <a:solidFill>
                  <a:srgbClr val="003760"/>
                </a:solidFill>
                <a:latin typeface="Times New Roman" pitchFamily="34" charset="0"/>
                <a:ea typeface="微软雅黑" pitchFamily="34" charset="-122"/>
                <a:cs typeface="Times New Roman" pitchFamily="34" charset="-120"/>
              </a:rPr>
              <a:t>喷发</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派</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.爆发</a:t>
            </a:r>
            <a:r>
              <a:rPr lang="en-US" altLang="zh-CN" sz="1800" b="0" i="0">
                <a:solidFill>
                  <a:srgbClr val="003760"/>
                </a:solidFill>
                <a:latin typeface="Times New Roman" pitchFamily="34" charset="0"/>
                <a:ea typeface="微软雅黑" pitchFamily="34" charset="-122"/>
                <a:cs typeface="Times New Roman" pitchFamily="34" charset="-120"/>
              </a:rPr>
              <a:t>；喷发</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.即刻，马上</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.立即的；立刻的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.发生</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.发生；出现</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.通告，公告</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.宣布</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10.look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through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11.air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conditioning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a:t>
            </a:r>
            <a:endParaRPr lang="en-US" altLang="zh-CN" sz="1800" dirty="0"/>
          </a:p>
        </p:txBody>
      </p:sp>
      <p:sp>
        <p:nvSpPr>
          <p:cNvPr id="3" name="QB_5_AN.14_1#0fc27e8ed.blank?pid=cf82a473b&amp;color=0,55,96&amp;vpa=8&amp;vtp=1&amp;bbb=1"/>
          <p:cNvSpPr/>
          <p:nvPr/>
        </p:nvSpPr>
        <p:spPr>
          <a:xfrm>
            <a:off x="679926" y="146558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erupt</a:t>
            </a:r>
            <a:endParaRPr lang="en-US" altLang="zh-CN" dirty="0"/>
          </a:p>
        </p:txBody>
      </p:sp>
      <p:sp>
        <p:nvSpPr>
          <p:cNvPr id="4" name="QB_5_AN.15_1#0fc27e8ed.blank?pid=cf82a473b&amp;color=0,55,96&amp;vpa=9&amp;vtp=1&amp;bbb=1"/>
          <p:cNvSpPr/>
          <p:nvPr/>
        </p:nvSpPr>
        <p:spPr>
          <a:xfrm>
            <a:off x="4000976" y="1465580"/>
            <a:ext cx="928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eruption</a:t>
            </a:r>
            <a:endParaRPr lang="en-US" altLang="zh-CN" dirty="0"/>
          </a:p>
        </p:txBody>
      </p:sp>
      <p:sp>
        <p:nvSpPr>
          <p:cNvPr id="6" name="QB_5_AN.17_1#0fc27e8ed.blank?pid=cf82a473b&amp;color=0,55,96&amp;vpa=10&amp;vtp=1&amp;bbb=1"/>
          <p:cNvSpPr/>
          <p:nvPr/>
        </p:nvSpPr>
        <p:spPr>
          <a:xfrm>
            <a:off x="679926" y="1884680"/>
            <a:ext cx="1309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immediately</a:t>
            </a:r>
            <a:endParaRPr lang="en-US" altLang="zh-CN" dirty="0"/>
          </a:p>
        </p:txBody>
      </p:sp>
      <p:sp>
        <p:nvSpPr>
          <p:cNvPr id="7" name="QB_5_AN.18_1#0fc27e8ed.blank?pid=cf82a473b&amp;color=0,55,96&amp;vpa=11&amp;vtp=1&amp;bbb=1"/>
          <p:cNvSpPr/>
          <p:nvPr/>
        </p:nvSpPr>
        <p:spPr>
          <a:xfrm>
            <a:off x="4242276" y="1897380"/>
            <a:ext cx="1131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immediate</a:t>
            </a:r>
            <a:endParaRPr lang="en-US" altLang="zh-CN" dirty="0"/>
          </a:p>
        </p:txBody>
      </p:sp>
      <p:sp>
        <p:nvSpPr>
          <p:cNvPr id="9" name="QB_5_AN.20_1#0fc27e8ed.blank?pid=cf82a473b&amp;color=0,55,96&amp;vpa=12&amp;vtp=1&amp;bbb=1"/>
          <p:cNvSpPr/>
          <p:nvPr/>
        </p:nvSpPr>
        <p:spPr>
          <a:xfrm>
            <a:off x="654526" y="2316480"/>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occur</a:t>
            </a:r>
            <a:endParaRPr lang="en-US" altLang="zh-CN" dirty="0"/>
          </a:p>
        </p:txBody>
      </p:sp>
      <p:sp>
        <p:nvSpPr>
          <p:cNvPr id="10" name="QB_5_AN.21_1#0fc27e8ed.blank?pid=cf82a473b&amp;color=0,55,96&amp;vpa=13&amp;vtp=1&amp;bbb=1"/>
          <p:cNvSpPr/>
          <p:nvPr/>
        </p:nvSpPr>
        <p:spPr>
          <a:xfrm>
            <a:off x="2451576" y="2316480"/>
            <a:ext cx="1169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occurrence</a:t>
            </a:r>
            <a:endParaRPr lang="en-US" altLang="zh-CN" dirty="0"/>
          </a:p>
        </p:txBody>
      </p:sp>
      <p:sp>
        <p:nvSpPr>
          <p:cNvPr id="12" name="QB_5_AN.23_1#0fc27e8ed.blank?pid=cf82a473b&amp;color=0,55,96&amp;vpa=14&amp;vtp=1&amp;bbb=1"/>
          <p:cNvSpPr/>
          <p:nvPr/>
        </p:nvSpPr>
        <p:spPr>
          <a:xfrm>
            <a:off x="641826" y="2735580"/>
            <a:ext cx="1500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announcement</a:t>
            </a:r>
            <a:endParaRPr lang="en-US" altLang="zh-CN" dirty="0"/>
          </a:p>
        </p:txBody>
      </p:sp>
      <p:sp>
        <p:nvSpPr>
          <p:cNvPr id="13" name="QB_5_AN.24_1#0fc27e8ed.blank?pid=cf82a473b&amp;color=0,55,96&amp;vpa=15&amp;vtp=1&amp;bbb=1"/>
          <p:cNvSpPr/>
          <p:nvPr/>
        </p:nvSpPr>
        <p:spPr>
          <a:xfrm>
            <a:off x="4127976" y="2735580"/>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announce</a:t>
            </a:r>
            <a:endParaRPr lang="en-US" altLang="zh-CN" dirty="0"/>
          </a:p>
        </p:txBody>
      </p:sp>
      <p:sp>
        <p:nvSpPr>
          <p:cNvPr id="15" name="QB_5_AN.26_1#0fc27e8ed.blank?pid=cf82a473b&amp;color=0,55,96&amp;vpa=16&amp;vtp=1&amp;bbb=1"/>
          <p:cNvSpPr/>
          <p:nvPr/>
        </p:nvSpPr>
        <p:spPr>
          <a:xfrm>
            <a:off x="2140426" y="3154680"/>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浏览；翻阅</a:t>
            </a:r>
            <a:endParaRPr lang="en-US" altLang="zh-CN" dirty="0"/>
          </a:p>
        </p:txBody>
      </p:sp>
      <p:sp>
        <p:nvSpPr>
          <p:cNvPr id="17" name="QB_5_AN.28_1#0fc27e8ed.blank?pid=cf82a473b&amp;color=0,55,96&amp;vpa=17&amp;vtp=1&amp;bbb=1"/>
          <p:cNvSpPr/>
          <p:nvPr/>
        </p:nvSpPr>
        <p:spPr>
          <a:xfrm>
            <a:off x="2411317" y="3552825"/>
            <a:ext cx="15382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空气调节系统</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P spid="15" grpId="0" build="p" animBg="1"/>
      <p:bldP spid="1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C_4_BD#3576b6d75?pid=682995078&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1e57a0efb?pid=3576b6d75&amp;color=0,55,96&amp;vtp=1&amp;bbb=1"/>
          <p:cNvSpPr/>
          <p:nvPr/>
        </p:nvSpPr>
        <p:spPr>
          <a:xfrm>
            <a:off x="502920" y="2045175"/>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read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passage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check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prediction</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然后阅读短文并检查你的预测。</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教材P82</a:t>
            </a:r>
            <a:endParaRPr lang="en-US" altLang="zh-CN" sz="1800" dirty="0"/>
          </a:p>
        </p:txBody>
      </p:sp>
      <p:pic>
        <p:nvPicPr>
          <p:cNvPr id="4" name="P_5_BD#1e57a0efb?pid=3576b6d75&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45716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f418dbef9?pid=3576b6d75&amp;color=0,55,96&amp;vtp=1&amp;bbb=1"/>
          <p:cNvSpPr/>
          <p:nvPr/>
        </p:nvSpPr>
        <p:spPr>
          <a:xfrm>
            <a:off x="502920" y="2910142"/>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prediction</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.［C,</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U］预测；预言</a:t>
            </a:r>
            <a:endParaRPr lang="en-US" altLang="zh-CN" sz="2200" dirty="0"/>
          </a:p>
        </p:txBody>
      </p:sp>
      <p:pic>
        <p:nvPicPr>
          <p:cNvPr id="7" name="P_6_BD#82ad049d2?pid=f418dbef9&amp;color=0,55,96&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47051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6_BD#82ad049d2?pid=f418dbef9&amp;color=0,55,96&amp;vtp=1&amp;bbb=1"/>
          <p:cNvSpPr/>
          <p:nvPr/>
        </p:nvSpPr>
        <p:spPr>
          <a:xfrm>
            <a:off x="502920" y="3406506"/>
            <a:ext cx="10570464" cy="7702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prediction/</a:t>
            </a:r>
            <a:r>
              <a:rPr lang="en-US" altLang="zh-CN" sz="1800" b="0" i="0">
                <a:solidFill>
                  <a:srgbClr val="003760"/>
                </a:solidFill>
                <a:latin typeface="Times New Roman" pitchFamily="34" charset="0"/>
                <a:ea typeface="微软雅黑" pitchFamily="34" charset="-122"/>
                <a:cs typeface="Times New Roman" pitchFamily="34" charset="-120"/>
              </a:rPr>
              <a:t>predictions做出预测</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unwilling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year.</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他不愿对来年做出预测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pic>
        <p:nvPicPr>
          <p:cNvPr id="2" name="P_6_BD#82ad049d2?pid=f418dbef9&amp;color=0,55,96&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82ad049d2?pid=f418dbef9&amp;color=0,55,96&amp;vtp=1&amp;bt=1&amp;bb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predict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.预测；预言</a:t>
            </a:r>
            <a:r>
              <a:rPr lang="en-US" altLang="zh-CN" sz="1800" b="0" i="0">
                <a:solidFill>
                  <a:srgbClr val="003760"/>
                </a:solidFill>
                <a:latin typeface="Times New Roman" pitchFamily="34" charset="0"/>
                <a:ea typeface="微软雅黑" pitchFamily="34" charset="-122"/>
                <a:cs typeface="Times New Roman" pitchFamily="34" charset="-120"/>
              </a:rPr>
              <a:t>；预料</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predict+从句</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预测</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据预测</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sth预计会做某事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ability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parent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小孩的阅读能力可以根据父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母亲</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的阅读量来预测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machines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displace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million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jobs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globally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next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years.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该报告预测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未来几年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机器将取代全球</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8,500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万个工作岗位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hurricane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strike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city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next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week.</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据预测下周一场飓风将袭击那座城市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marine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animals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deeply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suffer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most.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那些我们非常关心的海</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洋生物预计会受到最大影响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P_6_BD#82ad049d2?pid=f418dbef9&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②predictable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.可预料的；可预见的；意料之中的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entirely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predictable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那本书的结局完全在意料之中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unpredictable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.难以预料的</a:t>
            </a:r>
            <a:r>
              <a:rPr lang="en-US" altLang="zh-CN" sz="1800" b="0" i="0">
                <a:solidFill>
                  <a:srgbClr val="003760"/>
                </a:solidFill>
                <a:latin typeface="Times New Roman" pitchFamily="34" charset="0"/>
                <a:ea typeface="微软雅黑" pitchFamily="34" charset="-122"/>
                <a:cs typeface="Times New Roman" pitchFamily="34" charset="-120"/>
              </a:rPr>
              <a:t>；不可预测的</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foresee与forecast的用法区别</a:t>
            </a:r>
            <a:endParaRPr lang="en-US" altLang="zh-CN" sz="1800" dirty="0"/>
          </a:p>
        </p:txBody>
      </p:sp>
      <p:pic>
        <p:nvPicPr>
          <p:cNvPr id="3" name="P_6#82ad049d2?pid=f418dbef9&amp;color=0,55,96&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812353"/>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graphicFrame>
        <p:nvGraphicFramePr>
          <p:cNvPr id="17" name="P_6_BD#82ad049d2?colgroup=12,32&amp;pid=f418dbef9&amp;color=0,55,96&amp;vtp=1&amp;bbb=1&amp;hb=1"/>
          <p:cNvGraphicFramePr>
            <a:graphicFrameLocks noGrp="1"/>
          </p:cNvGraphicFramePr>
          <p:nvPr>
            <p:extLst>
              <p:ext uri="{D42A27DB-BD31-4B8C-83A1-F6EECF244321}">
                <p14:modId xmlns:p14="http://schemas.microsoft.com/office/powerpoint/2010/main" val="1745813305"/>
              </p:ext>
            </p:extLst>
          </p:nvPr>
        </p:nvGraphicFramePr>
        <p:xfrm>
          <a:off x="502920" y="3248344"/>
          <a:ext cx="10543032" cy="1911669"/>
        </p:xfrm>
        <a:graphic>
          <a:graphicData uri="http://schemas.openxmlformats.org/drawingml/2006/table">
            <a:tbl>
              <a:tblPr/>
              <a:tblGrid>
                <a:gridCol w="3044952">
                  <a:extLst>
                    <a:ext uri="{9D8B030D-6E8A-4147-A177-3AD203B41FA5}">
                      <a16:colId xmlns:a16="http://schemas.microsoft.com/office/drawing/2014/main" val="20000"/>
                    </a:ext>
                  </a:extLst>
                </a:gridCol>
                <a:gridCol w="7498080">
                  <a:extLst>
                    <a:ext uri="{9D8B030D-6E8A-4147-A177-3AD203B41FA5}">
                      <a16:colId xmlns:a16="http://schemas.microsoft.com/office/drawing/2014/main" val="20001"/>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易混词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用法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746633">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predict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表示“预测</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预言”,侧重根据已知的事实情况进行推导</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对事情的结果进行</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统计性估计</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具有科学性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389827">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foresee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表示“预见</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预知”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指预先感觉到事情要发生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r h="389827">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forecast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表示“预报”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主要指预报天气</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3"/>
                  </a:ext>
                </a:extLst>
              </a:tr>
            </a:tbl>
          </a:graphicData>
        </a:graphic>
      </p:graphicFrame>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P_6_BD#82ad049d2?pid=f418dbef9&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Experts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bad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weather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occurred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due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climate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change.专家表示</a:t>
            </a:r>
            <a:r>
              <a:rPr lang="en-US" altLang="zh-CN" sz="1800" b="1" i="0">
                <a:solidFill>
                  <a:srgbClr val="003760"/>
                </a:solidFill>
                <a:latin typeface="Times New Roman" pitchFamily="34" charset="0"/>
                <a:ea typeface="微软雅黑" pitchFamily="34" charset="-122"/>
                <a:cs typeface="Times New Roman" pitchFamily="34" charset="-120"/>
              </a:rPr>
              <a:t>，这种恶劣天气的发生是</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气候变化导致的。</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教材P84</a:t>
            </a:r>
            <a:endParaRPr lang="en-US" altLang="zh-CN" dirty="0"/>
          </a:p>
        </p:txBody>
      </p:sp>
      <p:pic>
        <p:nvPicPr>
          <p:cNvPr id="3" name="P_6_BD#82ad049d2?pid=f418dbef9&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041dc00e2?pid=3576b6d75&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occur</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a:t>
            </a:r>
            <a:r>
              <a:rPr lang="en-US" altLang="zh-CN" sz="2200" b="1" i="0" dirty="0">
                <a:solidFill>
                  <a:srgbClr val="003760"/>
                </a:solidFill>
                <a:latin typeface="Times New Roman" pitchFamily="34" charset="0"/>
                <a:ea typeface="微软雅黑" pitchFamily="34" charset="-122"/>
                <a:cs typeface="Times New Roman" pitchFamily="34" charset="-120"/>
              </a:rPr>
              <a:t>.（occurred;</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occurring）发生；出现</a:t>
            </a:r>
            <a:endParaRPr lang="en-US" altLang="zh-CN" sz="2200" dirty="0"/>
          </a:p>
        </p:txBody>
      </p:sp>
      <mc:AlternateContent xmlns:mc="http://schemas.openxmlformats.org/markup-compatibility/2006">
        <mc:Choice xmlns:a14="http://schemas.microsoft.com/office/drawing/2010/main" Requires="a14">
          <p:sp>
            <p:nvSpPr>
              <p:cNvPr id="6" name="P_6_BD#a285843cd?pid=041dc00e2&amp;color=0,55,96&amp;vtp=1&amp;bbb=1&amp;hb=1"/>
              <p:cNvSpPr/>
              <p:nvPr/>
            </p:nvSpPr>
            <p:spPr>
              <a:xfrm>
                <a:off x="502920" y="3288081"/>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steering,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probably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occurs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如果驾驶员失去了对转向的控</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制</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就可能会发生交通事故</a:t>
                </a:r>
                <a:r>
                  <a:rPr lang="en-US" altLang="zh-CN"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0" i="0" dirty="0">
                            <a:solidFill>
                              <a:srgbClr val="003760"/>
                            </a:solidFill>
                            <a:latin typeface="Cambria Math" panose="02040503050406030204" pitchFamily="18" charset="0"/>
                            <a:ea typeface="微软雅黑" pitchFamily="34" charset="-122"/>
                            <a:cs typeface="Times New Roman" pitchFamily="34" charset="-120"/>
                          </a:rPr>
                          <m:t>2022</m:t>
                        </m:r>
                        <m:r>
                          <a:rPr lang="en-US" altLang="zh-CN" baseline="-10000">
                            <a:solidFill>
                              <a:srgbClr val="003760"/>
                            </a:solidFill>
                            <a:latin typeface="Cambria Math" panose="02040503050406030204" pitchFamily="18" charset="0"/>
                          </a:rPr>
                          <m:t>年</m:t>
                        </m:r>
                        <m:r>
                          <a:rPr lang="en-US" altLang="zh-CN" b="0" i="0" dirty="0">
                            <a:solidFill>
                              <a:srgbClr val="003760"/>
                            </a:solidFill>
                            <a:latin typeface="Cambria Math" panose="02040503050406030204" pitchFamily="18" charset="0"/>
                            <a:ea typeface="微软雅黑" pitchFamily="34" charset="-122"/>
                            <a:cs typeface="Times New Roman" pitchFamily="34" charset="-120"/>
                          </a:rPr>
                          <m:t>6</m:t>
                        </m:r>
                        <m:r>
                          <a:rPr lang="en-US" altLang="zh-CN" baseline="-10000">
                            <a:solidFill>
                              <a:srgbClr val="003760"/>
                            </a:solidFill>
                            <a:latin typeface="Cambria Math" panose="02040503050406030204" pitchFamily="18" charset="0"/>
                          </a:rPr>
                          <m:t>月天津</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r>
                          <a:rPr lang="en-US" altLang="zh-CN" baseline="-10000">
                            <a:solidFill>
                              <a:srgbClr val="003760"/>
                            </a:solidFill>
                            <a:latin typeface="Cambria Math" panose="02040503050406030204" pitchFamily="18" charset="0"/>
                          </a:rPr>
                          <m:t>改编</m:t>
                        </m:r>
                        <m:r>
                          <a:rPr lang="en-US" altLang="zh-CN"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00" b="0" i="0" kern="0" spc="-99900">
                  <a:solidFill>
                    <a:srgbClr val="FFFFFF"/>
                  </a:solidFill>
                  <a:latin typeface="Times New Roman" pitchFamily="34" charset="0"/>
                  <a:ea typeface="微软雅黑" pitchFamily="34" charset="-122"/>
                  <a:cs typeface="Times New Roman" pitchFamily="34" charset="-120"/>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（主意或想法）浮现于某人的脑中；被某人想到</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occurs/occurred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某人想到/想起</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idea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occurred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Elizabeth</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伊丽莎白也想到了这个主意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occurred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suddenly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somewhere.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我突然想起之前在什么地方见过他</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mc:Choice>
        <mc:Fallback>
          <p:sp>
            <p:nvSpPr>
              <p:cNvPr id="6" name="P_6_BD#a285843cd?pid=041dc00e2&amp;color=0,55,96&amp;vtp=1&amp;bbb=1&amp;hb=1"/>
              <p:cNvSpPr>
                <a:spLocks noRot="1" noChangeAspect="1" noMove="1" noResize="1" noEditPoints="1" noAdjustHandles="1" noChangeArrowheads="1" noChangeShapeType="1" noTextEdit="1"/>
              </p:cNvSpPr>
              <p:nvPr/>
            </p:nvSpPr>
            <p:spPr>
              <a:xfrm>
                <a:off x="502920" y="3288081"/>
                <a:ext cx="10570464" cy="2446655"/>
              </a:xfrm>
              <a:prstGeom prst="rect">
                <a:avLst/>
              </a:prstGeom>
              <a:blipFill>
                <a:blip r:embed="rId4"/>
                <a:stretch>
                  <a:fillRect l="-1384" b="-5721"/>
                </a:stretch>
              </a:blipFill>
              <a:ln/>
            </p:spPr>
            <p:txBody>
              <a:bodyPr/>
              <a:lstStyle/>
              <a:p>
                <a:r>
                  <a:rPr lang="zh-CN" altLang="en-US">
                    <a:noFill/>
                  </a:rPr>
                  <a:t> </a:t>
                </a:r>
              </a:p>
            </p:txBody>
          </p:sp>
        </mc:Fallback>
      </mc:AlternateContent>
      <p:pic>
        <p:nvPicPr>
          <p:cNvPr id="7" name="P_6_BD#a285843cd?pid=041dc00e2&amp;color=0,55,96&amp;tib=255,255,255&amp;iip=6&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12096" y="4280332"/>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pic>
        <p:nvPicPr>
          <p:cNvPr id="2" name="P_6#a285843cd?pid=041dc00e2&amp;color=0,55,96&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81470"/>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a285843cd?pid=041dc00e2&amp;color=0,55,96&amp;vtp=1&amp;bt=1&amp;bbb=1"/>
          <p:cNvSpPr/>
          <p:nvPr/>
        </p:nvSpPr>
        <p:spPr>
          <a:xfrm>
            <a:off x="502920" y="1512000"/>
            <a:ext cx="10570464" cy="354140"/>
          </a:xfrm>
          <a:prstGeom prst="rect">
            <a:avLst/>
          </a:prstGeom>
          <a:noFill/>
          <a:ln/>
        </p:spPr>
        <p:txBody>
          <a:bodyPr wrap="none" lIns="0" tIns="0" rIns="0" bIns="0" rtlCol="0" anchor="t"/>
          <a:lstStyle/>
          <a:p>
            <a:pPr algn="l">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occur</a:t>
            </a:r>
            <a:r>
              <a:rPr lang="en-US" altLang="zh-CN" sz="1800" b="1" i="0" dirty="0">
                <a:solidFill>
                  <a:srgbClr val="003760"/>
                </a:solidFill>
                <a:latin typeface="Times New Roman" pitchFamily="34" charset="0"/>
                <a:ea typeface="微软雅黑" pitchFamily="34" charset="-122"/>
                <a:cs typeface="Times New Roman" pitchFamily="34" charset="-120"/>
              </a:rPr>
              <a:t>和happen的用法区别</a:t>
            </a:r>
            <a:endParaRPr lang="en-US" altLang="zh-CN" sz="100" dirty="0"/>
          </a:p>
        </p:txBody>
      </p:sp>
      <p:graphicFrame>
        <p:nvGraphicFramePr>
          <p:cNvPr id="19" name="P_6_BD#a285843cd?colgroup=3,19,21&amp;pid=041dc00e2&amp;color=0,55,96&amp;vtp=1&amp;bbb=1&amp;hb=1"/>
          <p:cNvGraphicFramePr>
            <a:graphicFrameLocks noGrp="1"/>
          </p:cNvGraphicFramePr>
          <p:nvPr>
            <p:extLst>
              <p:ext uri="{D42A27DB-BD31-4B8C-83A1-F6EECF244321}">
                <p14:modId xmlns:p14="http://schemas.microsoft.com/office/powerpoint/2010/main" val="1754575445"/>
              </p:ext>
            </p:extLst>
          </p:nvPr>
        </p:nvGraphicFramePr>
        <p:xfrm>
          <a:off x="502920" y="1993965"/>
          <a:ext cx="10533888" cy="2591690"/>
        </p:xfrm>
        <a:graphic>
          <a:graphicData uri="http://schemas.openxmlformats.org/drawingml/2006/table">
            <a:tbl>
              <a:tblPr/>
              <a:tblGrid>
                <a:gridCol w="923544">
                  <a:extLst>
                    <a:ext uri="{9D8B030D-6E8A-4147-A177-3AD203B41FA5}">
                      <a16:colId xmlns:a16="http://schemas.microsoft.com/office/drawing/2014/main" val="20000"/>
                    </a:ext>
                  </a:extLst>
                </a:gridCol>
                <a:gridCol w="4645152">
                  <a:extLst>
                    <a:ext uri="{9D8B030D-6E8A-4147-A177-3AD203B41FA5}">
                      <a16:colId xmlns:a16="http://schemas.microsoft.com/office/drawing/2014/main" val="20001"/>
                    </a:ext>
                  </a:extLst>
                </a:gridCol>
                <a:gridCol w="496519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易混词</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用法</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例句</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459865">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occur</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为正式用语</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a:t>
                      </a:r>
                      <a:r>
                        <a:rPr lang="en-US" altLang="zh-CN" sz="1800" b="0" i="0">
                          <a:solidFill>
                            <a:srgbClr val="003760"/>
                          </a:solidFill>
                          <a:latin typeface="Times New Roman" pitchFamily="34" charset="0"/>
                          <a:ea typeface="微软雅黑" pitchFamily="34" charset="-122"/>
                          <a:cs typeface="Times New Roman" pitchFamily="34" charset="-120"/>
                        </a:rPr>
                        <a:t>“按计划使某事发生或某事偶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然发生”,通常所指的时间和事件都比较确</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定</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在具体事件作主语时</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可与</a:t>
                      </a:r>
                      <a:r>
                        <a:rPr lang="en-US" altLang="zh-CN" sz="1800" b="0" i="0">
                          <a:solidFill>
                            <a:srgbClr val="003760"/>
                          </a:solidFill>
                          <a:latin typeface="Times New Roman" pitchFamily="34" charset="0"/>
                          <a:ea typeface="微软雅黑" pitchFamily="34" charset="-122"/>
                          <a:cs typeface="Times New Roman" pitchFamily="34" charset="-120"/>
                        </a:rPr>
                        <a:t>happen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互</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换</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occurred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1909</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这些事件发生于</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1909</a:t>
                      </a:r>
                      <a:r>
                        <a:rPr lang="en-US" altLang="zh-CN" sz="1800" b="0" i="0" dirty="0">
                          <a:solidFill>
                            <a:srgbClr val="003760"/>
                          </a:solidFill>
                          <a:latin typeface="Times New Roman" pitchFamily="34" charset="0"/>
                          <a:ea typeface="楷体" pitchFamily="34" charset="-122"/>
                          <a:cs typeface="Times New Roman" pitchFamily="34" charset="-120"/>
                        </a:rPr>
                        <a:t>年</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r h="746443">
                <a:tc>
                  <a:txBody>
                    <a:bodyPr/>
                    <a:lstStyle/>
                    <a:p>
                      <a:pPr algn="ctr" hangingPunct="0">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happen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为常用词语</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指</a:t>
                      </a:r>
                      <a:r>
                        <a:rPr lang="en-US" altLang="zh-CN" sz="1800" b="0" i="0">
                          <a:solidFill>
                            <a:srgbClr val="003760"/>
                          </a:solidFill>
                          <a:latin typeface="Times New Roman" pitchFamily="34" charset="0"/>
                          <a:ea typeface="微软雅黑" pitchFamily="34" charset="-122"/>
                          <a:cs typeface="Times New Roman" pitchFamily="34" charset="-120"/>
                        </a:rPr>
                        <a:t>“一切客观事物或情况偶然或</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未能预见地发生</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happened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yesterday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事故发生在昨</a:t>
                      </a:r>
                    </a:p>
                    <a:p>
                      <a:pPr marL="0" lvl="0" indent="0" algn="l" hangingPunct="0">
                        <a:lnSpc>
                          <a:spcPts val="2700"/>
                        </a:lnSpc>
                      </a:pPr>
                      <a:r>
                        <a:rPr lang="en-US" altLang="zh-CN" sz="1800" b="0" i="0">
                          <a:solidFill>
                            <a:srgbClr val="003760"/>
                          </a:solidFill>
                          <a:latin typeface="Times New Roman" pitchFamily="34" charset="0"/>
                          <a:ea typeface="楷体" pitchFamily="34" charset="-122"/>
                          <a:cs typeface="Times New Roman" pitchFamily="34" charset="-120"/>
                        </a:rPr>
                        <a:t>天</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2"/>
                  </a:ext>
                </a:extLst>
              </a:tr>
            </a:tbl>
          </a:graphicData>
        </a:graphic>
      </p:graphicFrame>
      <p:pic>
        <p:nvPicPr>
          <p:cNvPr id="5" name="P_6_BD#a285843cd?pid=041dc00e2&amp;color=0,55,96&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4790950"/>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P_6_BD#a285843cd?pid=041dc00e2&amp;color=0,55,96&amp;vtp=1&amp;bbb=1"/>
          <p:cNvSpPr/>
          <p:nvPr/>
        </p:nvSpPr>
        <p:spPr>
          <a:xfrm>
            <a:off x="502920" y="4724465"/>
            <a:ext cx="10570464" cy="351155"/>
          </a:xfrm>
          <a:prstGeom prst="rect">
            <a:avLst/>
          </a:prstGeom>
          <a:noFill/>
          <a:ln/>
        </p:spPr>
        <p:txBody>
          <a:bodyPr wrap="none" lIns="0" tIns="0" rIns="0" bIns="0" rtlCol="0" anchor="t"/>
          <a:lstStyle/>
          <a:p>
            <a:pPr algn="l">
              <a:lnSpc>
                <a:spcPts val="31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occurrence</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.发生；出现；发生的事</a:t>
            </a:r>
            <a:endParaRPr lang="en-US" altLang="zh-CN" sz="100" dirty="0"/>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P_6#a285843cd?pid=041dc00e2&amp;color=0,55,96&amp;vtp=1&amp;bt=1&amp;bbb=1"/>
          <p:cNvSpPr/>
          <p:nvPr/>
        </p:nvSpPr>
        <p:spPr>
          <a:xfrm>
            <a:off x="502920" y="15120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next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station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Bank!”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comes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announcement</a:t>
            </a:r>
            <a:r>
              <a:rPr lang="en-US" altLang="zh-CN" sz="1800" b="1" i="0" dirty="0">
                <a:solidFill>
                  <a:srgbClr val="003760"/>
                </a:solidFill>
                <a:latin typeface="Times New Roman" pitchFamily="34" charset="0"/>
                <a:ea typeface="微软雅黑" pitchFamily="34" charset="-122"/>
                <a:cs typeface="Times New Roman" pitchFamily="34" charset="-120"/>
              </a:rPr>
              <a:t>.广播传来：“</a:t>
            </a:r>
            <a:r>
              <a:rPr lang="en-US" altLang="zh-CN" sz="1800" b="1" i="0">
                <a:solidFill>
                  <a:srgbClr val="003760"/>
                </a:solidFill>
                <a:latin typeface="Times New Roman" pitchFamily="34" charset="0"/>
                <a:ea typeface="微软雅黑" pitchFamily="34" charset="-122"/>
                <a:cs typeface="Times New Roman" pitchFamily="34" charset="-120"/>
              </a:rPr>
              <a:t>下一站是银行站!”</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a:t>
            </a:r>
            <a:endParaRPr lang="en-US" altLang="zh-CN" sz="1800" dirty="0"/>
          </a:p>
        </p:txBody>
      </p:sp>
      <p:pic>
        <p:nvPicPr>
          <p:cNvPr id="3" name="P_6_BD#a285843cd?pid=041dc00e2&amp;color=0,55,96&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805829" y="19239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4e82041d5?pid=3576b6d75&amp;color=0,55,96&amp;vtp=1&amp;bbb=1"/>
          <p:cNvSpPr/>
          <p:nvPr/>
        </p:nvSpPr>
        <p:spPr>
          <a:xfrm>
            <a:off x="502920" y="2372616"/>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announcement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.［C］通告，公告</a:t>
            </a:r>
            <a:endParaRPr lang="en-US" altLang="zh-CN" sz="2200" dirty="0"/>
          </a:p>
        </p:txBody>
      </p:sp>
      <p:pic>
        <p:nvPicPr>
          <p:cNvPr id="6" name="P_6_BD#38b5d2569?pid=4e82041d5&amp;color=0,55,96&amp;tib=255,255,255&amp;iip=10&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29329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7" name="P_6_BD#38b5d2569?pid=4e82041d5&amp;color=0,55,96&amp;vtp=1&amp;bbb=1"/>
          <p:cNvSpPr/>
          <p:nvPr/>
        </p:nvSpPr>
        <p:spPr>
          <a:xfrm>
            <a:off x="502920" y="2868980"/>
            <a:ext cx="10570464" cy="11893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announcement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发表公告</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gallery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announcement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exhibition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next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week.</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该美术馆宣布下</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星期将有一个艺术展览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P_6_BD#38b5d2569?pid=4e82041d5&amp;color=0,55,96&amp;tib=255,255,255&amp;iip=1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38b5d2569?pid=4e82041d5&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announce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.宣布；宣告；公布；通知</a:t>
                </a:r>
                <a:r>
                  <a:rPr lang="en-US" altLang="zh-CN" sz="1800" b="0" i="0">
                    <a:solidFill>
                      <a:srgbClr val="003760"/>
                    </a:solidFill>
                    <a:latin typeface="Times New Roman" pitchFamily="34" charset="0"/>
                    <a:ea typeface="微软雅黑" pitchFamily="34" charset="-122"/>
                    <a:cs typeface="Times New Roman" pitchFamily="34" charset="-120"/>
                  </a:rPr>
                  <a:t>；声称</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向某人宣布某事</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注意不能说</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announce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宣布</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is/was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据宣布</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company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decision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public</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March.</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该公司在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月份向公众宣布了这一决</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定</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牛津高阶</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prime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minister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resign.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首相宣布她将辞职</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number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primary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schools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city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grown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120.</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据宣布</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那座城市的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小学数量已增至</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120</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所</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announcer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.播音员；广播员</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；节目主持人</a:t>
                </a:r>
                <a:endParaRPr lang="en-US" altLang="zh-CN" sz="100" dirty="0"/>
              </a:p>
            </p:txBody>
          </p:sp>
        </mc:Choice>
        <mc:Fallback>
          <p:sp>
            <p:nvSpPr>
              <p:cNvPr id="3" name="P_6_BD#38b5d2569?pid=4e82041d5&amp;color=0,55,96&amp;vtp=1&amp;bt=1&amp;bbb=1"/>
              <p:cNvSpPr>
                <a:spLocks noRot="1" noChangeAspect="1" noMove="1" noResize="1" noEditPoints="1" noAdjustHandles="1" noChangeArrowheads="1" noChangeShapeType="1" noTextEdit="1"/>
              </p:cNvSpPr>
              <p:nvPr/>
            </p:nvSpPr>
            <p:spPr>
              <a:xfrm>
                <a:off x="502920" y="1512000"/>
                <a:ext cx="10570464" cy="4123055"/>
              </a:xfrm>
              <a:prstGeom prst="rect">
                <a:avLst/>
              </a:prstGeom>
              <a:blipFill>
                <a:blip r:embed="rId4"/>
                <a:stretch>
                  <a:fillRect l="-1384" r="-1153" b="-3550"/>
                </a:stretch>
              </a:blipFill>
              <a:ln/>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6_BD#38b5d2569?pid=4e82041d5&amp;color=0,55,96&amp;mp=1&amp;vtp=1&amp;bt=1&amp;bbb=1&amp;hb=1"/>
          <p:cNvSpPr/>
          <p:nvPr/>
        </p:nvSpPr>
        <p:spPr>
          <a:xfrm>
            <a:off x="502920" y="15120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Going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outside,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author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feels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refreshed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realises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been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worrying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much.走出车站</a:t>
            </a:r>
            <a:r>
              <a:rPr lang="en-US" altLang="zh-CN" sz="1800" b="1" i="0">
                <a:solidFill>
                  <a:srgbClr val="003760"/>
                </a:solidFill>
                <a:latin typeface="Times New Roman" pitchFamily="34" charset="0"/>
                <a:ea typeface="微软雅黑" pitchFamily="34" charset="-122"/>
                <a:cs typeface="Times New Roman" pitchFamily="34" charset="-120"/>
              </a:rPr>
              <a:t>，作</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者感到神清气爽</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意识到自己担心得太多了。</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教材P85</a:t>
            </a:r>
            <a:endParaRPr lang="en-US" altLang="zh-CN" dirty="0"/>
          </a:p>
        </p:txBody>
      </p:sp>
      <p:pic>
        <p:nvPicPr>
          <p:cNvPr id="3" name="P_6_BD#38b5d2569?pid=4e82041d5&amp;color=0,55,96&amp;mp=1&amp;tib=255,255,255&amp;iip=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3354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9225cfc47?pid=3576b6d75&amp;color=0,55,96&amp;vtp=1&amp;bbb=1"/>
          <p:cNvSpPr/>
          <p:nvPr/>
        </p:nvSpPr>
        <p:spPr>
          <a:xfrm>
            <a:off x="502920" y="27917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refreshed</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.恢复了精力的，精神振作的</a:t>
            </a:r>
            <a:endParaRPr lang="en-US" altLang="zh-CN" sz="2200" dirty="0"/>
          </a:p>
        </p:txBody>
      </p:sp>
      <p:sp>
        <p:nvSpPr>
          <p:cNvPr id="6" name="P_6_BD#5450fe6c0?pid=9225cfc47&amp;color=0,55,96&amp;vtp=1&amp;bbb=1&amp;hb=1"/>
          <p:cNvSpPr/>
          <p:nvPr/>
        </p:nvSpPr>
        <p:spPr>
          <a:xfrm>
            <a:off x="502920" y="3288081"/>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Once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refreshed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afterwards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一旦你熟悉了这种放</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松方式</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之后你就会感到神清气爽</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065029607.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6</a:t>
            </a:r>
            <a:endParaRPr lang="en-US" altLang="zh-CN" sz="5400" dirty="0"/>
          </a:p>
        </p:txBody>
      </p:sp>
      <p:sp>
        <p:nvSpPr>
          <p:cNvPr id="3" name="C_1_BD#065029607.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Disaster</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and</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hope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pic>
        <p:nvPicPr>
          <p:cNvPr id="2" name="P_6_BD#5450fe6c0?pid=9225cfc47&amp;color=0,55,96&amp;mp=1&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5450fe6c0?pid=9225cfc47&amp;color=0,55,96&amp;mp=1&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refresh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.使恢复精力，使凉爽；刷新（网页等</a:t>
            </a:r>
            <a:r>
              <a:rPr lang="en-US" altLang="zh-CN" sz="1800" b="0" i="0">
                <a:solidFill>
                  <a:srgbClr val="003760"/>
                </a:solidFill>
                <a:latin typeface="Times New Roman" pitchFamily="34" charset="0"/>
                <a:ea typeface="微软雅黑" pitchFamily="34" charset="-122"/>
                <a:cs typeface="Times New Roman" pitchFamily="34" charset="-120"/>
              </a:rPr>
              <a:t>）；使想起</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refresh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oneself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（用</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）使自己恢复精神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Trees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absorb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carbon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dioxide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refresh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spirits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look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树木能吸收</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空气中的二氧化碳</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还能使你在观赏它们的时候精神焕发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refreshed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memory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reading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book.</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通过读那本书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我唤醒了我的记忆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refreshed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herself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bath.</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她洗了一个温水澡来解乏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②refreshing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.令人耳目一新的；提神的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refreshing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author's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easy,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conversational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style.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让人耳目一新的是作者轻松自如的会话式写作</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风格</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6_BD#5450fe6c0?pid=9225cfc47&amp;color=0,55,96&amp;vtp=1&amp;bt=1&amp;bb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③refreshment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.［U］恢复活力；焕发精神</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pl</a:t>
            </a:r>
            <a:r>
              <a:rPr lang="en-US" altLang="zh-CN" sz="1800" b="0" i="0" dirty="0">
                <a:solidFill>
                  <a:srgbClr val="003760"/>
                </a:solidFill>
                <a:latin typeface="Times New Roman" pitchFamily="34" charset="0"/>
                <a:ea typeface="微软雅黑" pitchFamily="34" charset="-122"/>
                <a:cs typeface="Times New Roman" pitchFamily="34" charset="-120"/>
              </a:rPr>
              <a:t>.］（在公共活动场所供应或销售的）饮料，小食</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L</a:t>
            </a:r>
            <a:r>
              <a:rPr lang="en-US" altLang="zh-CN" sz="1800" b="0" i="0">
                <a:solidFill>
                  <a:srgbClr val="003760"/>
                </a:solidFill>
                <a:latin typeface="Times New Roman" pitchFamily="34" charset="0"/>
                <a:ea typeface="微软雅黑" pitchFamily="34" charset="-122"/>
                <a:cs typeface="Times New Roman" pitchFamily="34" charset="-120"/>
              </a:rPr>
              <a:t>ight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refreshments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a:t>
            </a:r>
            <a:r>
              <a:rPr lang="en-US" altLang="zh-CN" sz="1800" b="0" i="0" dirty="0">
                <a:solidFill>
                  <a:srgbClr val="003760"/>
                </a:solidFill>
                <a:latin typeface="Times New Roman" pitchFamily="34" charset="0"/>
                <a:ea typeface="楷体" pitchFamily="34" charset="-122"/>
                <a:cs typeface="Times New Roman" pitchFamily="34" charset="-120"/>
              </a:rPr>
              <a:t>中间休息时有点心供应</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refreshment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Times New Roman" pitchFamily="34" charset="0"/>
                <a:ea typeface="楷体" pitchFamily="34" charset="-122"/>
                <a:cs typeface="Times New Roman" pitchFamily="34" charset="-120"/>
              </a:rPr>
              <a:t>这是一个休息和恢复身心活力的场所</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C_4_BD#777f2e7d2?pid=af588d8bc&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1</a:t>
            </a:r>
            <a:endParaRPr lang="en-US" altLang="zh-CN" sz="2200" dirty="0"/>
          </a:p>
        </p:txBody>
      </p:sp>
      <p:pic>
        <p:nvPicPr>
          <p:cNvPr id="3" name="P_5#5e8f15c17?pid=777f2e7d2&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57600" y="2095500"/>
            <a:ext cx="4270248" cy="59436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5e8f15c17?pid=777f2e7d2&amp;color=0,55,96&amp;vtp=1&amp;bbb=1"/>
          <p:cNvSpPr/>
          <p:nvPr/>
        </p:nvSpPr>
        <p:spPr>
          <a:xfrm>
            <a:off x="502920" y="2819400"/>
            <a:ext cx="10570464" cy="812356"/>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这样的消息让我感到担忧</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教材P84</a:t>
            </a:r>
            <a:endParaRPr lang="en-US" altLang="zh-CN" sz="1800" dirty="0"/>
          </a:p>
        </p:txBody>
      </p:sp>
      <p:pic>
        <p:nvPicPr>
          <p:cNvPr id="5" name="P_5_BD#5e8f15c17?pid=777f2e7d2&amp;color=0,55,96&amp;tib=255,255,255&amp;iip=14&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32313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pic>
        <p:nvPicPr>
          <p:cNvPr id="2" name="P_5#5e8f15c17?pid=777f2e7d2&amp;color=0,55,96&amp;mp=1&amp;tib=255,255,255&amp;iip=1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5#5e8f15c17?pid=777f2e7d2&amp;color=0,55,96&amp;mp=1&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make+宾语+宾补</a:t>
                </a:r>
                <a:r>
                  <a:rPr lang="en-US" altLang="zh-CN" sz="1800" b="1" i="0">
                    <a:solidFill>
                      <a:srgbClr val="003760"/>
                    </a:solidFill>
                    <a:latin typeface="Times New Roman" pitchFamily="34" charset="0"/>
                    <a:ea typeface="微软雅黑" pitchFamily="34" charset="-122"/>
                    <a:cs typeface="Times New Roman" pitchFamily="34" charset="-120"/>
                  </a:rPr>
                  <a:t>”结构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在“make+宾语+宾补”这一复合结构中，宾补可以由名词（短语）、形容词（短语）、过去分词（</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短语）、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不带</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to的不定式（短语）等来充当。</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“make+宾语+名词（短语）”意为“使/让</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成为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;推选</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him</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team</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leader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last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week.</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上周我们推选他当我们的队长</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“make+宾语+形容词（短语）”意为“使</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处于某种状态”。</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Continued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developments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communication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technologies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believed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printed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page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outdated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通信技术的持续发展曾经被认为是使印刷品过时的原因</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Ⅱ</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“make+宾语+过去分词（短语）”意为“使/让别人做某事”。宾补与宾语之间存在逻辑上的被动关系。</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speak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slowly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myself</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understood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我说得很慢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以便让别人理解我的意思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mc:Choice>
        <mc:Fallback>
          <p:sp>
            <p:nvSpPr>
              <p:cNvPr id="3" name="P_5#5e8f15c17?pid=777f2e7d2&amp;color=0,55,96&amp;mp=1&amp;vtp=1&amp;bt=1&amp;bbb=1"/>
              <p:cNvSpPr>
                <a:spLocks noRot="1" noChangeAspect="1" noMove="1" noResize="1" noEditPoints="1" noAdjustHandles="1" noChangeArrowheads="1" noChangeShapeType="1" noTextEdit="1"/>
              </p:cNvSpPr>
              <p:nvPr/>
            </p:nvSpPr>
            <p:spPr>
              <a:xfrm>
                <a:off x="502920" y="1512000"/>
                <a:ext cx="10570464" cy="4123055"/>
              </a:xfrm>
              <a:prstGeom prst="rect">
                <a:avLst/>
              </a:prstGeom>
              <a:blipFill>
                <a:blip r:embed="rId4"/>
                <a:stretch>
                  <a:fillRect l="-1384" r="-1384" b="-3550"/>
                </a:stretch>
              </a:blipFill>
              <a:ln/>
            </p:spPr>
            <p:txBody>
              <a:bodyPr/>
              <a:lstStyle/>
              <a:p>
                <a:r>
                  <a:rPr lang="zh-CN" altLang="en-US">
                    <a:noFill/>
                  </a:rPr>
                  <a:t> </a:t>
                </a:r>
              </a:p>
            </p:txBody>
          </p:sp>
        </mc:Fallback>
      </mc:AlternateContent>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P_5_BD#5e8f15c17?pid=777f2e7d2&amp;color=0,55,96&amp;mp=1&amp;vtp=1&amp;bt=1&amp;bbb=1&amp;hb=1"/>
          <p:cNvSpPr/>
          <p:nvPr/>
        </p:nvSpPr>
        <p:spPr>
          <a:xfrm>
            <a:off x="502920" y="1508760"/>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④“make+宾语+不带to的不定式（短语）”表示“迫使/强制某人做某事</a:t>
            </a:r>
            <a:r>
              <a:rPr lang="en-US" altLang="zh-CN" sz="1800" b="0" i="0">
                <a:solidFill>
                  <a:srgbClr val="003760"/>
                </a:solidFill>
                <a:latin typeface="Times New Roman" pitchFamily="34" charset="0"/>
                <a:ea typeface="微软雅黑" pitchFamily="34" charset="-122"/>
                <a:cs typeface="Times New Roman" pitchFamily="34" charset="-120"/>
              </a:rPr>
              <a:t>”,宾语与宾补之间存在逻辑上的主动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关系</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Times New Roman" pitchFamily="34" charset="0"/>
                <a:ea typeface="微软雅黑" pitchFamily="34" charset="-122"/>
                <a:cs typeface="Times New Roman" pitchFamily="34" charset="-120"/>
              </a:rPr>
              <a:t>odesty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makes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fall</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behind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谦虚使人进步</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骄傲使人落后</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注</a:t>
            </a:r>
            <a:r>
              <a:rPr lang="en-US" altLang="zh-CN" sz="1800" b="0" i="0">
                <a:solidFill>
                  <a:srgbClr val="003760"/>
                </a:solidFill>
                <a:latin typeface="Times New Roman" pitchFamily="34" charset="0"/>
                <a:ea typeface="微软雅黑" pitchFamily="34" charset="-122"/>
                <a:cs typeface="Times New Roman" pitchFamily="34" charset="-120"/>
              </a:rPr>
              <a:t>意</a:t>
            </a:r>
            <a:r>
              <a:rPr lang="en-US" altLang="zh-CN" sz="1800" b="0" i="0" dirty="0">
                <a:solidFill>
                  <a:srgbClr val="003760"/>
                </a:solidFill>
                <a:latin typeface="Times New Roman" pitchFamily="34" charset="0"/>
                <a:ea typeface="微软雅黑" pitchFamily="34" charset="-122"/>
                <a:cs typeface="Times New Roman" pitchFamily="34" charset="-120"/>
              </a:rPr>
              <a:t>：在主动语态中,这种结构中的动词不定式（短语）不带to;但在被动语态中</a:t>
            </a:r>
            <a:r>
              <a:rPr lang="en-US" altLang="zh-CN" sz="1800" b="0" i="0">
                <a:solidFill>
                  <a:srgbClr val="003760"/>
                </a:solidFill>
                <a:latin typeface="Times New Roman" pitchFamily="34" charset="0"/>
                <a:ea typeface="微软雅黑" pitchFamily="34" charset="-122"/>
                <a:cs typeface="Times New Roman" pitchFamily="34" charset="-120"/>
              </a:rPr>
              <a:t>,这种结构中的动词不定式</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短语）必须带to。</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made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finish</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before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nine.</a:t>
            </a:r>
            <a:r>
              <a:rPr lang="en-US" altLang="zh-CN" sz="1800" b="0" i="0" dirty="0">
                <a:solidFill>
                  <a:srgbClr val="003760"/>
                </a:solidFill>
                <a:latin typeface="Times New Roman" pitchFamily="34" charset="0"/>
                <a:ea typeface="楷体" pitchFamily="34" charset="-122"/>
                <a:cs typeface="Times New Roman" pitchFamily="34" charset="-120"/>
              </a:rPr>
              <a:t>别人让我</a:t>
            </a:r>
            <a:r>
              <a:rPr lang="en-US" altLang="zh-CN" sz="1800" b="0" i="0" dirty="0">
                <a:solidFill>
                  <a:srgbClr val="003760"/>
                </a:solidFill>
                <a:latin typeface="Times New Roman" pitchFamily="34" charset="0"/>
                <a:ea typeface="微软雅黑" pitchFamily="34" charset="-122"/>
                <a:cs typeface="Times New Roman" pitchFamily="34" charset="-120"/>
              </a:rPr>
              <a:t>9</a:t>
            </a:r>
            <a:r>
              <a:rPr lang="en-US" altLang="zh-CN" sz="1800" b="0" i="0" dirty="0">
                <a:solidFill>
                  <a:srgbClr val="003760"/>
                </a:solidFill>
                <a:latin typeface="Times New Roman" pitchFamily="34" charset="0"/>
                <a:ea typeface="楷体" pitchFamily="34" charset="-122"/>
                <a:cs typeface="Times New Roman" pitchFamily="34" charset="-120"/>
              </a:rPr>
              <a:t>点前完成工作</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特</a:t>
            </a:r>
            <a:r>
              <a:rPr lang="en-US" altLang="zh-CN" sz="1800" b="1" i="0">
                <a:solidFill>
                  <a:srgbClr val="003760"/>
                </a:solidFill>
                <a:latin typeface="Times New Roman" pitchFamily="34" charset="0"/>
                <a:ea typeface="微软雅黑" pitchFamily="34" charset="-122"/>
                <a:cs typeface="Times New Roman" pitchFamily="34" charset="-120"/>
              </a:rPr>
              <a:t>别注意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当不定式短语或宾语从句作宾语时,为了使句子结构保持平衡,常用it作形式宾语</a:t>
            </a:r>
            <a:r>
              <a:rPr lang="en-US" altLang="zh-CN" sz="1800" b="0" i="0">
                <a:solidFill>
                  <a:srgbClr val="003760"/>
                </a:solidFill>
                <a:latin typeface="Times New Roman" pitchFamily="34" charset="0"/>
                <a:ea typeface="微软雅黑" pitchFamily="34" charset="-122"/>
                <a:cs typeface="Times New Roman" pitchFamily="34" charset="-120"/>
              </a:rPr>
              <a:t>,把真正的宾语放</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到宾补后面</a:t>
            </a:r>
            <a:r>
              <a:rPr lang="en-US" altLang="zh-CN" sz="1800" b="0" i="0" dirty="0">
                <a:solidFill>
                  <a:srgbClr val="003760"/>
                </a:solidFill>
                <a:latin typeface="Times New Roman" pitchFamily="34" charset="0"/>
                <a:ea typeface="微软雅黑" pitchFamily="34" charset="-122"/>
                <a:cs typeface="Times New Roman" pitchFamily="34" charset="-120"/>
              </a:rPr>
              <a:t>,即“make+it+宾补+不定式短语/宾语从句”。</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make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clear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that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do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important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necessary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job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他们想向公众表明</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他们所做的工作不但重要</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而且是必不可少的</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C_4_BD#a42cd726a?pid=af588d8bc&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2</a:t>
            </a:r>
            <a:endParaRPr lang="en-US" altLang="zh-CN" sz="2200" dirty="0"/>
          </a:p>
        </p:txBody>
      </p:sp>
      <p:pic>
        <p:nvPicPr>
          <p:cNvPr id="3" name="P_5_BD#de5b0fe78?pid=a42cd726a&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438144" y="2095500"/>
            <a:ext cx="4700016"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de5b0fe78?pid=a42cd726a&amp;color=0,55,96&amp;vtp=1&amp;bbb=1"/>
          <p:cNvSpPr/>
          <p:nvPr/>
        </p:nvSpPr>
        <p:spPr>
          <a:xfrm>
            <a:off x="502920" y="3695700"/>
            <a:ext cx="10570464" cy="791528"/>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既然在地球上难逃灾祸</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也许我应该开始考虑搬到太空去</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marR="0" lvl="0" indent="0" algn="r" defTabSz="914400" rtl="0" eaLnBrk="1" fontAlgn="auto" latinLnBrk="0" hangingPunct="1">
              <a:lnSpc>
                <a:spcPts val="33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教材P2</a:t>
            </a:r>
            <a:endParaRPr lang="en-US" altLang="zh-CN" sz="1800" dirty="0">
              <a:latin typeface="SimSun" panose="02010600030101010101" pitchFamily="2" charset="-122"/>
            </a:endParaRPr>
          </a:p>
        </p:txBody>
      </p:sp>
      <p:pic>
        <p:nvPicPr>
          <p:cNvPr id="5" name="P_5_BD#de5b0fe78?pid=a42cd726a&amp;color=0,55,96&amp;tib=255,255,255&amp;iip=1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805829" y="410641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pic>
        <p:nvPicPr>
          <p:cNvPr id="2" name="P_5#de5b0fe78?pid=a42cd726a&amp;color=0,55,96&amp;mp=1&amp;tib=255,255,255&amp;iip=1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de5b0fe78?pid=a42cd726a&amp;color=0,55,96&amp;mp=1&amp;vtp=1&amp;bt=1&amp;bbb=1"/>
          <p:cNvSpPr/>
          <p:nvPr/>
        </p:nvSpPr>
        <p:spPr>
          <a:xfrm>
            <a:off x="502920" y="1512000"/>
            <a:ext cx="10570464" cy="412604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now</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that引导原因状语从句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that可用作连词，引导原因状语从句，意为“由于；既然”，从句常位于主句前，往往表示显而易见的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原因。</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knows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telephone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number,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deliver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message.</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既然我们谁也不知道她的电话号码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只能派个人去传话了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特别注意</a:t>
            </a:r>
            <a:r>
              <a:rPr kumimoji="0" lang="en-US" altLang="zh-CN" sz="1800" b="1"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that引导原因状语从句时，主句前不能加so等连词。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meeting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meeting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start.（√）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既然大家都到了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我们的会议就可以开始了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对应练习见《巩固练》L61</a:t>
            </a:r>
            <a:endParaRPr lang="en-US" altLang="zh-CN" sz="1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P_2_BD#5aa79c163?pid=065029607&amp;color=0,55,96&amp;vtp=1&amp;bt=1&amp;bbb=1"/>
          <p:cNvSpPr/>
          <p:nvPr/>
        </p:nvSpPr>
        <p:spPr>
          <a:xfrm>
            <a:off x="502920" y="1508760"/>
            <a:ext cx="10570464" cy="767080"/>
          </a:xfrm>
          <a:prstGeom prst="rect">
            <a:avLst/>
          </a:prstGeom>
          <a:noFill/>
          <a:ln/>
        </p:spPr>
        <p:txBody>
          <a:bodyPr wrap="none" lIns="0" tIns="0" rIns="0" bIns="0" rtlCol="0" anchor="t"/>
          <a:lstStyle/>
          <a:p>
            <a:pPr algn="r">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Disasters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terrible.What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terrible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hearts.</a:t>
            </a:r>
            <a:endParaRPr lang="en-US" altLang="zh-CN" sz="1800" dirty="0"/>
          </a:p>
        </p:txBody>
      </p:sp>
      <p:pic>
        <p:nvPicPr>
          <p:cNvPr id="3" name="P_2_BD#5aa79c163?pid=065029607&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993265"/>
            <a:ext cx="7095744" cy="395935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P_2_BD#5aa79c163?pid=065029607&amp;color=0,55,96&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508760"/>
            <a:ext cx="7168896" cy="4517136"/>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2_BD#46143cb11.fixed?pid=065029607&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Ⅰ</a:t>
            </a:r>
            <a:endParaRPr lang="en-US" altLang="zh-CN" sz="4000" dirty="0"/>
          </a:p>
        </p:txBody>
      </p:sp>
      <p:sp>
        <p:nvSpPr>
          <p:cNvPr id="3" name="C_2_BD#46143cb11.fixed?pid=065029607&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6500"/>
              </a:lnSpc>
            </a:pPr>
            <a:r>
              <a:rPr lang="en-US" altLang="zh-CN" sz="5400" b="1" i="0" dirty="0">
                <a:solidFill>
                  <a:srgbClr val="3D589F"/>
                </a:solidFill>
                <a:latin typeface="Times New Roman" pitchFamily="34" charset="0"/>
                <a:ea typeface="印品黑体" pitchFamily="34" charset="-122"/>
                <a:cs typeface="Times New Roman" pitchFamily="34" charset="-120"/>
              </a:rPr>
              <a:t>Starting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out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a:solidFill>
                  <a:srgbClr val="3D589F"/>
                </a:solidFill>
                <a:latin typeface="Times New Roman" pitchFamily="34" charset="0"/>
                <a:ea typeface="印品黑体" pitchFamily="34" charset="-122"/>
                <a:cs typeface="Times New Roman" pitchFamily="34" charset="-120"/>
              </a:rPr>
              <a:t>&amp;</a:t>
            </a:r>
            <a:r>
              <a:rPr lang="en-US" altLang="zh-CN" sz="5400" b="1" i="0">
                <a:solidFill>
                  <a:srgbClr val="3D589F"/>
                </a:solidFill>
                <a:latin typeface="SimSun" pitchFamily="34" charset="0"/>
                <a:ea typeface="SimSun" pitchFamily="34" charset="-122"/>
                <a:cs typeface="SimSun" pitchFamily="34" charset="-120"/>
              </a:rPr>
              <a:t> </a:t>
            </a:r>
          </a:p>
          <a:p>
            <a:pPr>
              <a:lnSpc>
                <a:spcPts val="6700"/>
              </a:lnSpc>
            </a:pPr>
            <a:r>
              <a:rPr lang="en-US" altLang="zh-CN" sz="5400" b="1" i="0">
                <a:solidFill>
                  <a:srgbClr val="3D589F"/>
                </a:solidFill>
                <a:latin typeface="Times New Roman" pitchFamily="34" charset="0"/>
                <a:ea typeface="印品黑体" pitchFamily="34" charset="-122"/>
                <a:cs typeface="Times New Roman" pitchFamily="34" charset="-120"/>
              </a:rPr>
              <a:t>Understanding</a:t>
            </a:r>
            <a:r>
              <a:rPr lang="en-US" altLang="zh-CN" sz="5400" b="1" i="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ideas</a:t>
            </a:r>
            <a:endParaRPr lang="en-US" altLang="zh-CN" sz="54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P_3#8e1133a74?pid=46143cb11&amp;color=0,55,96&amp;vtp=1&amp;bt=1&amp;bbb=1&amp;hb=1"/>
          <p:cNvSpPr/>
          <p:nvPr/>
        </p:nvSpPr>
        <p:spPr>
          <a:xfrm>
            <a:off x="502920" y="1512000"/>
            <a:ext cx="10570464" cy="3707130"/>
          </a:xfrm>
          <a:prstGeom prst="rect">
            <a:avLst/>
          </a:prstGeom>
          <a:noFill/>
          <a:ln/>
        </p:spPr>
        <p:txBody>
          <a:bodyPr wrap="none" lIns="0" tIns="0" rIns="0" bIns="0" rtlCol="0" anchor="t"/>
          <a:lstStyle/>
          <a:p>
            <a:pPr algn="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对应练习见《巩固练》L61</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敲</a:t>
            </a:r>
            <a:r>
              <a:rPr lang="en-US" altLang="zh-CN" sz="1800" b="1" i="0">
                <a:solidFill>
                  <a:srgbClr val="003760"/>
                </a:solidFill>
                <a:latin typeface="Times New Roman" pitchFamily="34" charset="0"/>
                <a:ea typeface="微软雅黑" pitchFamily="34" charset="-122"/>
                <a:cs typeface="Times New Roman" pitchFamily="34" charset="-120"/>
              </a:rPr>
              <a:t>黑板</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1</a:t>
            </a:r>
            <a:r>
              <a:rPr lang="en-US" altLang="zh-CN" sz="1800" b="1" i="0" dirty="0">
                <a:solidFill>
                  <a:srgbClr val="003760"/>
                </a:solidFill>
                <a:latin typeface="Times New Roman" pitchFamily="34" charset="0"/>
                <a:ea typeface="微软雅黑" pitchFamily="34" charset="-122"/>
                <a:cs typeface="Times New Roman" pitchFamily="34" charset="-120"/>
              </a:rPr>
              <a:t>.课时任务：</a:t>
            </a:r>
            <a:r>
              <a:rPr lang="en-US" altLang="zh-CN" sz="1800" b="0" i="0" dirty="0">
                <a:solidFill>
                  <a:srgbClr val="003760"/>
                </a:solidFill>
                <a:latin typeface="Times New Roman" pitchFamily="34" charset="0"/>
                <a:ea typeface="微软雅黑" pitchFamily="34" charset="-122"/>
                <a:cs typeface="Times New Roman" pitchFamily="34" charset="-120"/>
              </a:rPr>
              <a:t>了解自然灾害对人类历史的重大影响，初步思考如何应对自然灾害。通过看插图</a:t>
            </a:r>
            <a:r>
              <a:rPr lang="en-US" altLang="zh-CN" sz="1800" b="0" i="0">
                <a:solidFill>
                  <a:srgbClr val="003760"/>
                </a:solidFill>
                <a:latin typeface="Times New Roman" pitchFamily="34" charset="0"/>
                <a:ea typeface="微软雅黑" pitchFamily="34" charset="-122"/>
                <a:cs typeface="Times New Roman" pitchFamily="34" charset="-120"/>
              </a:rPr>
              <a:t>、标题等预</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测语篇内容</a:t>
            </a:r>
            <a:r>
              <a:rPr lang="en-US" altLang="zh-CN" b="0" i="0" dirty="0">
                <a:solidFill>
                  <a:srgbClr val="003760"/>
                </a:solidFill>
                <a:latin typeface="Times New Roman" pitchFamily="34" charset="0"/>
                <a:ea typeface="微软雅黑" pitchFamily="34" charset="-122"/>
                <a:cs typeface="Times New Roman" pitchFamily="34" charset="-120"/>
              </a:rPr>
              <a:t>，通过略读、细读概括主旨大意，理解作者写作意图，</a:t>
            </a:r>
            <a:r>
              <a:rPr lang="en-US" altLang="zh-CN" b="0" i="0">
                <a:solidFill>
                  <a:srgbClr val="003760"/>
                </a:solidFill>
                <a:latin typeface="Times New Roman" pitchFamily="34" charset="0"/>
                <a:ea typeface="微软雅黑" pitchFamily="34" charset="-122"/>
                <a:cs typeface="Times New Roman" pitchFamily="34" charset="-120"/>
              </a:rPr>
              <a:t>理清作者写作思路。</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2.语篇导读：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课文是一篇记叙文，主要讲述了作者在伦敦酷热的天气乘坐地铁的感受以及由此引发的对自</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然灾害和环境问题的一系列联想，旨在引导读者思考气候变化可能给人类带来的问题，以此唤醒读者的环</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保意识。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prediction,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occur,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announcement,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refreshed,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“make+宾语+宾补”结构,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that引导原因状语从</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句等。</a:t>
            </a:r>
            <a:endParaRPr lang="en-US" altLang="zh-CN"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P_4_BD#d5bf9d345?iti=1&amp;htil=1&amp;pid=583486893&amp;color=0,55,96&amp;tib=255,255,255&amp;vtp=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7891272" y="1655064"/>
            <a:ext cx="3163824" cy="214884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d5bf9d345?iti=1&amp;htil=1&amp;pid=583486893&amp;color=0,55,96&amp;vtp=1&amp;bbb=1&amp;hb=1"/>
          <p:cNvSpPr/>
          <p:nvPr/>
        </p:nvSpPr>
        <p:spPr>
          <a:xfrm>
            <a:off x="7872984" y="3930904"/>
            <a:ext cx="3200400" cy="1178560"/>
          </a:xfrm>
          <a:prstGeom prst="rect">
            <a:avLst/>
          </a:prstGeom>
          <a:noFill/>
          <a:ln/>
        </p:spPr>
        <p:txBody>
          <a:bodyPr wrap="none" lIns="0" tIns="0" rIns="0" bIns="0" rtlCol="0" anchor="t"/>
          <a:lstStyle/>
          <a:p>
            <a:pPr algn="ctr">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左为“OK冰川”1986年</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右为</a:t>
            </a:r>
          </a:p>
          <a:p>
            <a:pPr algn="ctr">
              <a:lnSpc>
                <a:spcPts val="3100"/>
              </a:lnSpc>
            </a:pPr>
            <a:r>
              <a:rPr lang="en-US" altLang="zh-CN" b="0" i="0">
                <a:solidFill>
                  <a:srgbClr val="003760"/>
                </a:solidFill>
                <a:latin typeface="Times New Roman" pitchFamily="34" charset="0"/>
                <a:ea typeface="微软雅黑" pitchFamily="34" charset="-122"/>
                <a:cs typeface="Times New Roman" pitchFamily="34" charset="-120"/>
              </a:rPr>
              <a:t>2019</a:t>
            </a:r>
            <a:r>
              <a:rPr lang="en-US" altLang="zh-CN" b="0" i="0" dirty="0">
                <a:solidFill>
                  <a:srgbClr val="003760"/>
                </a:solidFill>
                <a:latin typeface="Times New Roman" pitchFamily="34" charset="0"/>
                <a:ea typeface="微软雅黑" pitchFamily="34" charset="-122"/>
                <a:cs typeface="Times New Roman" pitchFamily="34" charset="-120"/>
              </a:rPr>
              <a:t>年</a:t>
            </a:r>
            <a:endParaRPr lang="en-US" altLang="zh-CN" dirty="0"/>
          </a:p>
        </p:txBody>
      </p:sp>
      <p:sp>
        <p:nvSpPr>
          <p:cNvPr id="4" name="P_4_BD#d5bf9d345?htil=1&amp;pid=583486893&amp;color=0,55,96&amp;vtp=1&amp;bt=1&amp;bbb=1&amp;hb=1"/>
          <p:cNvSpPr/>
          <p:nvPr/>
        </p:nvSpPr>
        <p:spPr>
          <a:xfrm>
            <a:off x="502920" y="1508760"/>
            <a:ext cx="727862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（葬礼）</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death,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August,2019</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Iceland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witnessed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funeral—for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glacier.</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100</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Icelanders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gathered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farewell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Okjkull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glacier,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country's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glacier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“die”.</a:t>
            </a:r>
            <a:endParaRPr lang="en-US" altLang="zh-CN" dirty="0"/>
          </a:p>
        </p:txBody>
      </p:sp>
      <p:sp>
        <p:nvSpPr>
          <p:cNvPr id="5" name="P_4_BD#d5bf9d345?htil=1&amp;pid=583486893&amp;color=0,55,96&amp;vtp=1&amp;bbb=1&amp;hb=1"/>
          <p:cNvSpPr/>
          <p:nvPr/>
        </p:nvSpPr>
        <p:spPr>
          <a:xfrm>
            <a:off x="502920" y="3158490"/>
            <a:ext cx="7278624" cy="161144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China</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Daily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rapidly</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400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glaciers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disappear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Iceland.This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funeral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aims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raise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public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decline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glaciers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climate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change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pic>
        <p:nvPicPr>
          <p:cNvPr id="2" name="P_4_BD#d5bf9d345?htil=2&amp;pid=583486893&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220456" y="1655064"/>
            <a:ext cx="2834640" cy="194767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d5bf9d345?htil=2&amp;pid=583486893&amp;color=0,55,96&amp;vtp=1&amp;bt=1&amp;bbb=1&amp;hb=1"/>
          <p:cNvSpPr/>
          <p:nvPr/>
        </p:nvSpPr>
        <p:spPr>
          <a:xfrm>
            <a:off x="502920" y="1508760"/>
            <a:ext cx="75986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Mourners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installed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（树立）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plaque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（纪念匾）</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former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glacier.It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glaciers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expected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follow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path.This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monument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acknowledge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know</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what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happening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needs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done.Only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know</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did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endParaRPr lang="en-US" altLang="zh-CN"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1509</Words>
  <Application>Microsoft Office PowerPoint</Application>
  <PresentationFormat>宽屏</PresentationFormat>
  <Paragraphs>212</Paragraphs>
  <Slides>26</Slides>
  <Notes>26</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26</vt:i4>
      </vt:variant>
    </vt:vector>
  </HeadingPairs>
  <TitlesOfParts>
    <vt:vector size="35"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2024-10-09T08:30:25Z</dcterms:created>
  <dcterms:modified xsi:type="dcterms:W3CDTF">2024-10-09T08:31:56Z</dcterms:modified>
  <cp:category/>
  <cp:contentStatus/>
</cp:coreProperties>
</file>